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6" r:id="rId4"/>
    <p:sldId id="267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F9B18-1EB7-4AAB-A56A-879110EC1088}" type="datetimeFigureOut">
              <a:rPr lang="ru-RU" smtClean="0"/>
              <a:pPr/>
              <a:t>24.05.2016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132CD-8870-4D2C-BCF4-AB522ABA2B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F9B18-1EB7-4AAB-A56A-879110EC1088}" type="datetimeFigureOut">
              <a:rPr lang="ru-RU" smtClean="0"/>
              <a:pPr/>
              <a:t>24.05.2016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132CD-8870-4D2C-BCF4-AB522ABA2B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F9B18-1EB7-4AAB-A56A-879110EC1088}" type="datetimeFigureOut">
              <a:rPr lang="ru-RU" smtClean="0"/>
              <a:pPr/>
              <a:t>24.05.2016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132CD-8870-4D2C-BCF4-AB522ABA2B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F9B18-1EB7-4AAB-A56A-879110EC1088}" type="datetimeFigureOut">
              <a:rPr lang="ru-RU" smtClean="0"/>
              <a:pPr/>
              <a:t>24.05.2016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132CD-8870-4D2C-BCF4-AB522ABA2B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F9B18-1EB7-4AAB-A56A-879110EC1088}" type="datetimeFigureOut">
              <a:rPr lang="ru-RU" smtClean="0"/>
              <a:pPr/>
              <a:t>24.05.2016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132CD-8870-4D2C-BCF4-AB522ABA2B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F9B18-1EB7-4AAB-A56A-879110EC1088}" type="datetimeFigureOut">
              <a:rPr lang="ru-RU" smtClean="0"/>
              <a:pPr/>
              <a:t>24.05.2016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132CD-8870-4D2C-BCF4-AB522ABA2B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F9B18-1EB7-4AAB-A56A-879110EC1088}" type="datetimeFigureOut">
              <a:rPr lang="ru-RU" smtClean="0"/>
              <a:pPr/>
              <a:t>24.05.2016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132CD-8870-4D2C-BCF4-AB522ABA2B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F9B18-1EB7-4AAB-A56A-879110EC1088}" type="datetimeFigureOut">
              <a:rPr lang="ru-RU" smtClean="0"/>
              <a:pPr/>
              <a:t>24.05.2016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132CD-8870-4D2C-BCF4-AB522ABA2B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F9B18-1EB7-4AAB-A56A-879110EC1088}" type="datetimeFigureOut">
              <a:rPr lang="ru-RU" smtClean="0"/>
              <a:pPr/>
              <a:t>24.05.2016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132CD-8870-4D2C-BCF4-AB522ABA2B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F9B18-1EB7-4AAB-A56A-879110EC1088}" type="datetimeFigureOut">
              <a:rPr lang="ru-RU" smtClean="0"/>
              <a:pPr/>
              <a:t>24.05.2016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132CD-8870-4D2C-BCF4-AB522ABA2B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F9B18-1EB7-4AAB-A56A-879110EC1088}" type="datetimeFigureOut">
              <a:rPr lang="ru-RU" smtClean="0"/>
              <a:pPr/>
              <a:t>24.05.2016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132CD-8870-4D2C-BCF4-AB522ABA2B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BF9B18-1EB7-4AAB-A56A-879110EC1088}" type="datetimeFigureOut">
              <a:rPr lang="ru-RU" smtClean="0"/>
              <a:pPr/>
              <a:t>24.05.2016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F132CD-8870-4D2C-BCF4-AB522ABA2B3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sony-sorted\PROJECTS-CLOSED\CA-waste-chemicals-2013\Cartoons\FINAL-ENG-RUS\chapter2-lef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052736"/>
            <a:ext cx="5184576" cy="518457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44624"/>
            <a:ext cx="8892480" cy="1470025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RWO Regional waste outlook for Central Asia </a:t>
            </a:r>
            <a:r>
              <a:rPr lang="ru-RU" sz="2400" b="1" dirty="0" smtClean="0"/>
              <a:t>Перспективы управления отходами в Центральной Азии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31840" y="6331768"/>
            <a:ext cx="2952328" cy="481608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Ашхабад, май 2016 г. 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07504" y="44625"/>
            <a:ext cx="8892480" cy="72008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latin typeface="+mj-lt"/>
                <a:ea typeface="+mj-ea"/>
                <a:cs typeface="+mj-cs"/>
              </a:rPr>
              <a:t>Indicative plan and the scope of work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Ориентировочный график и объем работ</a:t>
            </a:r>
          </a:p>
        </p:txBody>
      </p:sp>
      <p:sp>
        <p:nvSpPr>
          <p:cNvPr id="3" name="Овал 2"/>
          <p:cNvSpPr/>
          <p:nvPr/>
        </p:nvSpPr>
        <p:spPr>
          <a:xfrm>
            <a:off x="179512" y="1136938"/>
            <a:ext cx="1440160" cy="1440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/>
          </a:p>
        </p:txBody>
      </p:sp>
      <p:sp>
        <p:nvSpPr>
          <p:cNvPr id="4" name="Стрелка вниз 3"/>
          <p:cNvSpPr/>
          <p:nvPr/>
        </p:nvSpPr>
        <p:spPr>
          <a:xfrm rot="16200000">
            <a:off x="2519772" y="812902"/>
            <a:ext cx="504056" cy="20162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3923928" y="1208946"/>
            <a:ext cx="1440160" cy="1368152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/>
          </a:p>
        </p:txBody>
      </p:sp>
      <p:sp>
        <p:nvSpPr>
          <p:cNvPr id="6" name="Стрелка вниз 5"/>
          <p:cNvSpPr/>
          <p:nvPr/>
        </p:nvSpPr>
        <p:spPr>
          <a:xfrm rot="16200000">
            <a:off x="6156176" y="992922"/>
            <a:ext cx="504056" cy="1656184"/>
          </a:xfrm>
          <a:prstGeom prst="downArrow">
            <a:avLst>
              <a:gd name="adj1" fmla="val 72327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7380312" y="1208946"/>
            <a:ext cx="1440160" cy="136815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07504" y="3027724"/>
            <a:ext cx="374441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Связь с глобальной перспективой ЮНЕП по отходам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Обсуждение основных направлений и акцентов обзора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Ожидаемый вклад стран 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Аннотированное содержание и приглашение странам номинировать экспертов 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Анализ наличия данных и тематических исследований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Координация с различными инициативами и процессами </a:t>
            </a: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7544" y="1616026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2</a:t>
            </a:r>
            <a:r>
              <a:rPr lang="ru-RU" sz="2400" b="1" dirty="0" smtClean="0">
                <a:solidFill>
                  <a:schemeClr val="bg1"/>
                </a:solidFill>
              </a:rPr>
              <a:t>015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69425" y="1658417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2</a:t>
            </a:r>
            <a:r>
              <a:rPr lang="ru-RU" sz="2400" b="1" dirty="0" smtClean="0">
                <a:solidFill>
                  <a:schemeClr val="bg1"/>
                </a:solidFill>
              </a:rPr>
              <a:t>016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68344" y="1658417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2017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07904" y="2995205"/>
            <a:ext cx="36004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000" dirty="0" smtClean="0">
                <a:solidFill>
                  <a:srgbClr val="00B050"/>
                </a:solidFill>
              </a:rPr>
              <a:t> Номинации экспертов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solidFill>
                  <a:srgbClr val="00B050"/>
                </a:solidFill>
              </a:rPr>
              <a:t> Сбор и синтез данных и примеров «успехов и уроков»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solidFill>
                  <a:srgbClr val="00B050"/>
                </a:solidFill>
              </a:rPr>
              <a:t> Работа с текстом и обзор 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solidFill>
                  <a:srgbClr val="00B050"/>
                </a:solidFill>
              </a:rPr>
              <a:t> Подготовка иллюстраций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>
                <a:solidFill>
                  <a:srgbClr val="00B050"/>
                </a:solidFill>
              </a:rPr>
              <a:t> </a:t>
            </a:r>
            <a:r>
              <a:rPr lang="ru-RU" sz="2000" dirty="0" smtClean="0">
                <a:solidFill>
                  <a:srgbClr val="00B050"/>
                </a:solidFill>
              </a:rPr>
              <a:t>Консультации по ключевым сообщениям и выводам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>
                <a:solidFill>
                  <a:srgbClr val="00B050"/>
                </a:solidFill>
              </a:rPr>
              <a:t> </a:t>
            </a:r>
            <a:r>
              <a:rPr lang="ru-RU" sz="1900" dirty="0" smtClean="0">
                <a:solidFill>
                  <a:srgbClr val="00B050"/>
                </a:solidFill>
              </a:rPr>
              <a:t>Рецензия и контроль качества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solidFill>
                  <a:srgbClr val="00B050"/>
                </a:solidFill>
              </a:rPr>
              <a:t> Перевод, оформление, версии для Интернет и печати</a:t>
            </a:r>
            <a:endParaRPr lang="ru-RU" sz="2000" dirty="0">
              <a:solidFill>
                <a:srgbClr val="00B05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28792" y="2996952"/>
            <a:ext cx="197971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000" dirty="0" smtClean="0">
                <a:solidFill>
                  <a:srgbClr val="FF0000"/>
                </a:solidFill>
              </a:rPr>
              <a:t> Активное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распространение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и использование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000" dirty="0" smtClean="0">
                <a:solidFill>
                  <a:srgbClr val="FF0000"/>
                </a:solidFill>
              </a:rPr>
              <a:t>Связь </a:t>
            </a:r>
            <a:r>
              <a:rPr lang="ru-RU" dirty="0" smtClean="0">
                <a:solidFill>
                  <a:srgbClr val="FF0000"/>
                </a:solidFill>
              </a:rPr>
              <a:t>с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параллельными  региональными обзорами (отходы в горах и др.)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07504" y="2564904"/>
            <a:ext cx="343087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</a:rPr>
              <a:t>Подготовительная работа:</a:t>
            </a:r>
            <a:endParaRPr lang="ru-RU" sz="22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805420" y="2564904"/>
            <a:ext cx="210666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b="1" dirty="0" smtClean="0">
                <a:solidFill>
                  <a:srgbClr val="00B050"/>
                </a:solidFill>
              </a:rPr>
              <a:t>Основная фаза:</a:t>
            </a:r>
            <a:endParaRPr lang="ru-RU" sz="2200" b="1" dirty="0">
              <a:solidFill>
                <a:srgbClr val="00B05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164288" y="2564904"/>
            <a:ext cx="130497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b="1" dirty="0" smtClean="0">
                <a:solidFill>
                  <a:srgbClr val="FF0000"/>
                </a:solidFill>
              </a:rPr>
              <a:t>«Запуск»</a:t>
            </a:r>
            <a:endParaRPr lang="ru-RU" sz="2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sony-sorted\PROJECTS-CLOSED\CA-waste-chemicals-2013\Cartoons\FINAL-ENG-RUS\chapter5-right-n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3140968"/>
            <a:ext cx="3672408" cy="3672408"/>
          </a:xfrm>
          <a:prstGeom prst="rect">
            <a:avLst/>
          </a:prstGeom>
          <a:noFill/>
        </p:spPr>
      </p:pic>
      <p:sp>
        <p:nvSpPr>
          <p:cNvPr id="2" name="Заголовок 1"/>
          <p:cNvSpPr txBox="1">
            <a:spLocks/>
          </p:cNvSpPr>
          <p:nvPr/>
        </p:nvSpPr>
        <p:spPr>
          <a:xfrm>
            <a:off x="107504" y="188640"/>
            <a:ext cx="8892480" cy="64807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dirty="0" smtClean="0">
                <a:latin typeface="+mj-lt"/>
                <a:ea typeface="+mj-ea"/>
                <a:cs typeface="+mj-cs"/>
              </a:rPr>
              <a:t>Contents highlights / 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Основные элементы содержания обзора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1520" y="692696"/>
            <a:ext cx="8712968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000" dirty="0" smtClean="0"/>
              <a:t> </a:t>
            </a:r>
            <a:r>
              <a:rPr lang="ru-RU" sz="2000" b="1" dirty="0" smtClean="0"/>
              <a:t>ВВЕДЕНИЕ </a:t>
            </a:r>
            <a:r>
              <a:rPr lang="ru-RU" dirty="0" smtClean="0"/>
              <a:t>- что представляют собой отходы, затраты и системы управления</a:t>
            </a:r>
          </a:p>
          <a:p>
            <a:endParaRPr lang="ru-RU" sz="1400" dirty="0" smtClean="0"/>
          </a:p>
          <a:p>
            <a:pPr>
              <a:buFont typeface="Wingdings" pitchFamily="2" charset="2"/>
              <a:buChar char="v"/>
            </a:pPr>
            <a:r>
              <a:rPr lang="ru-RU" sz="2000" b="1" dirty="0" smtClean="0"/>
              <a:t> УПРАВЛЕНИЕ ОТХОДАМИ И РЕСУРСАМИ В ЦЕНТРАЛЬНОЙ АЗИИ</a:t>
            </a:r>
          </a:p>
          <a:p>
            <a:pPr>
              <a:buFontTx/>
              <a:buChar char="-"/>
            </a:pPr>
            <a:r>
              <a:rPr lang="ru-RU" dirty="0" smtClean="0"/>
              <a:t> Центральная Азия в глобальном контексте</a:t>
            </a:r>
          </a:p>
          <a:p>
            <a:pPr>
              <a:buFontTx/>
              <a:buChar char="-"/>
            </a:pPr>
            <a:r>
              <a:rPr lang="ru-RU" dirty="0" smtClean="0"/>
              <a:t> Виды, состав и объемы отходов в регионе</a:t>
            </a:r>
          </a:p>
          <a:p>
            <a:pPr>
              <a:buFontTx/>
              <a:buChar char="-"/>
            </a:pPr>
            <a:r>
              <a:rPr lang="ru-RU" dirty="0" smtClean="0"/>
              <a:t> Описание основных проблем и решений по странам </a:t>
            </a:r>
          </a:p>
          <a:p>
            <a:pPr>
              <a:buFontTx/>
              <a:buChar char="-"/>
            </a:pPr>
            <a:r>
              <a:rPr lang="ru-RU" dirty="0" smtClean="0"/>
              <a:t> Актуальные и нарастающие темы и взаимосвязи: отходы и климат, транспорт и др.</a:t>
            </a:r>
          </a:p>
          <a:p>
            <a:pPr>
              <a:buFontTx/>
              <a:buChar char="-"/>
            </a:pPr>
            <a:endParaRPr lang="ru-RU" sz="1200" dirty="0" smtClean="0"/>
          </a:p>
          <a:p>
            <a:pPr>
              <a:buFont typeface="Wingdings" pitchFamily="2" charset="2"/>
              <a:buChar char="v"/>
            </a:pPr>
            <a:r>
              <a:rPr lang="ru-RU" sz="2000" b="1" dirty="0" smtClean="0"/>
              <a:t> МЕТОДЫ РЕГУЛИРОВАНИЯ И ФИНАНСИРОВАНИЯ </a:t>
            </a:r>
          </a:p>
          <a:p>
            <a:r>
              <a:rPr lang="ru-RU" sz="2000" b="1" dirty="0" smtClean="0"/>
              <a:t>В СФЕРЕ УПРАВЛЕНИЯ ОТХОДАМИ</a:t>
            </a: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3429000"/>
            <a:ext cx="504056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dirty="0" smtClean="0"/>
              <a:t> Конвенции и многосторонние природоохранные соглашения</a:t>
            </a:r>
          </a:p>
          <a:p>
            <a:pPr>
              <a:buFontTx/>
              <a:buChar char="-"/>
            </a:pPr>
            <a:r>
              <a:rPr lang="ru-RU" dirty="0" smtClean="0"/>
              <a:t> «Подход жизненного цикла» и концепция «циркулярной экономики»</a:t>
            </a:r>
          </a:p>
          <a:p>
            <a:pPr>
              <a:buFontTx/>
              <a:buChar char="-"/>
            </a:pPr>
            <a:r>
              <a:rPr lang="ru-RU" dirty="0" smtClean="0"/>
              <a:t> Инструменты по предотвращению и минимизации образования отходов</a:t>
            </a:r>
          </a:p>
          <a:p>
            <a:pPr>
              <a:buFontTx/>
              <a:buChar char="-"/>
            </a:pPr>
            <a:r>
              <a:rPr lang="ru-RU" dirty="0" smtClean="0"/>
              <a:t> Законодательство, нормативы и стратегии управления отходами</a:t>
            </a:r>
          </a:p>
          <a:p>
            <a:pPr>
              <a:buFontTx/>
              <a:buChar char="-"/>
            </a:pPr>
            <a:r>
              <a:rPr lang="ru-RU" dirty="0" smtClean="0"/>
              <a:t> Экономические инструменты и финансирование систем управления отходами</a:t>
            </a:r>
          </a:p>
          <a:p>
            <a:pPr>
              <a:buFontTx/>
              <a:buChar char="-"/>
            </a:pPr>
            <a:endParaRPr lang="ru-RU" sz="1400" dirty="0" smtClean="0"/>
          </a:p>
          <a:p>
            <a:pPr>
              <a:buFont typeface="Wingdings" pitchFamily="2" charset="2"/>
              <a:buChar char="v"/>
            </a:pPr>
            <a:r>
              <a:rPr lang="ru-RU" sz="2000" b="1" dirty="0" smtClean="0"/>
              <a:t> НАПРАВЛЕНИЯ ДАЛЬНЕЙШИХ ДЕЙСТВИЙ </a:t>
            </a:r>
            <a:endParaRPr lang="ru-RU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07504" y="44625"/>
            <a:ext cx="8892480" cy="72008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dirty="0" smtClean="0">
                <a:latin typeface="+mj-lt"/>
                <a:ea typeface="+mj-ea"/>
                <a:cs typeface="+mj-cs"/>
              </a:rPr>
              <a:t>Proposed activities in 2016</a:t>
            </a:r>
            <a:r>
              <a:rPr lang="ru-RU" sz="2600" dirty="0" smtClean="0">
                <a:latin typeface="+mj-lt"/>
                <a:ea typeface="+mj-ea"/>
                <a:cs typeface="+mj-cs"/>
              </a:rPr>
              <a:t> / Планируемые работы в 2016 г.</a:t>
            </a:r>
            <a:endParaRPr kumimoji="0" lang="ru-RU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79712" y="620688"/>
            <a:ext cx="67687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000" dirty="0" smtClean="0">
                <a:solidFill>
                  <a:srgbClr val="006600"/>
                </a:solidFill>
              </a:rPr>
              <a:t> Номинации экспертов – предпочтительно к </a:t>
            </a:r>
            <a:r>
              <a:rPr lang="ru-RU" sz="2000" b="1" dirty="0" smtClean="0">
                <a:solidFill>
                  <a:srgbClr val="006600"/>
                </a:solidFill>
              </a:rPr>
              <a:t>1 июня</a:t>
            </a:r>
            <a:r>
              <a:rPr lang="ru-RU" sz="2000" dirty="0" smtClean="0">
                <a:solidFill>
                  <a:srgbClr val="006600"/>
                </a:solidFill>
              </a:rPr>
              <a:t> 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solidFill>
                  <a:srgbClr val="006600"/>
                </a:solidFill>
              </a:rPr>
              <a:t> Консультации со странами или в региональном формате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solidFill>
                  <a:srgbClr val="006600"/>
                </a:solidFill>
              </a:rPr>
              <a:t> Сбор и синтез данных и примеров «успехов и уроков» </a:t>
            </a:r>
            <a:endParaRPr lang="ru-RU" sz="2000" dirty="0">
              <a:solidFill>
                <a:srgbClr val="00660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67544" y="844263"/>
            <a:ext cx="1296144" cy="648072"/>
          </a:xfrm>
          <a:prstGeom prst="roundRect">
            <a:avLst/>
          </a:prstGeom>
          <a:solidFill>
            <a:srgbClr val="00B05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Июнь-Июль </a:t>
            </a:r>
            <a:endParaRPr lang="ru-RU" sz="20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67544" y="1924383"/>
            <a:ext cx="1296144" cy="432048"/>
          </a:xfrm>
          <a:prstGeom prst="roundRect">
            <a:avLst/>
          </a:prstGeom>
          <a:solidFill>
            <a:srgbClr val="00B05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Август </a:t>
            </a:r>
            <a:endParaRPr lang="ru-RU" sz="20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67544" y="2860487"/>
            <a:ext cx="1296144" cy="432048"/>
          </a:xfrm>
          <a:prstGeom prst="roundRect">
            <a:avLst/>
          </a:prstGeom>
          <a:solidFill>
            <a:srgbClr val="00B05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Сентябрь </a:t>
            </a:r>
            <a:endParaRPr lang="ru-RU" sz="20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67544" y="3796591"/>
            <a:ext cx="1296144" cy="432048"/>
          </a:xfrm>
          <a:prstGeom prst="roundRect">
            <a:avLst/>
          </a:prstGeom>
          <a:solidFill>
            <a:srgbClr val="00B05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Октябрь</a:t>
            </a:r>
            <a:endParaRPr lang="ru-RU" sz="20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67544" y="4732695"/>
            <a:ext cx="1296144" cy="432048"/>
          </a:xfrm>
          <a:prstGeom prst="roundRect">
            <a:avLst/>
          </a:prstGeom>
          <a:solidFill>
            <a:srgbClr val="00B05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Ноябрь</a:t>
            </a:r>
            <a:endParaRPr lang="ru-RU" sz="20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67544" y="5596791"/>
            <a:ext cx="1296144" cy="432048"/>
          </a:xfrm>
          <a:prstGeom prst="roundRect">
            <a:avLst/>
          </a:prstGeom>
          <a:solidFill>
            <a:srgbClr val="00B05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Декабрь</a:t>
            </a:r>
            <a:endParaRPr lang="ru-RU" sz="20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979712" y="1780367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000" dirty="0" smtClean="0">
                <a:solidFill>
                  <a:srgbClr val="006600"/>
                </a:solidFill>
              </a:rPr>
              <a:t> Работа с текстом и обзор – черновик 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solidFill>
                  <a:srgbClr val="006600"/>
                </a:solidFill>
              </a:rPr>
              <a:t> Подготовка иллюстраций – черновик </a:t>
            </a:r>
            <a:endParaRPr lang="ru-RU" sz="2000" dirty="0">
              <a:solidFill>
                <a:srgbClr val="0066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051720" y="2716471"/>
            <a:ext cx="66967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000" dirty="0" smtClean="0">
                <a:solidFill>
                  <a:srgbClr val="006600"/>
                </a:solidFill>
              </a:rPr>
              <a:t> Рецензия  в странах и международными специалистами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solidFill>
                  <a:srgbClr val="006600"/>
                </a:solidFill>
              </a:rPr>
              <a:t>Консультации по ключевым сообщениям и выводам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051720" y="5452775"/>
            <a:ext cx="67687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000" dirty="0" smtClean="0">
                <a:solidFill>
                  <a:srgbClr val="006600"/>
                </a:solidFill>
              </a:rPr>
              <a:t> Подготовка версий для публикации в Интернет и печати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solidFill>
                  <a:srgbClr val="006600"/>
                </a:solidFill>
              </a:rPr>
              <a:t> Издание обзора: </a:t>
            </a:r>
            <a:r>
              <a:rPr lang="ru-RU" sz="2000" b="1" dirty="0" smtClean="0">
                <a:solidFill>
                  <a:srgbClr val="006600"/>
                </a:solidFill>
              </a:rPr>
              <a:t>30 декабря </a:t>
            </a:r>
            <a:endParaRPr lang="ru-RU" sz="2000" b="1" dirty="0">
              <a:solidFill>
                <a:srgbClr val="0066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051720" y="4588679"/>
            <a:ext cx="652338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000" dirty="0" smtClean="0">
                <a:solidFill>
                  <a:srgbClr val="006600"/>
                </a:solidFill>
              </a:rPr>
              <a:t> Перевод, редакция рус. и </a:t>
            </a:r>
            <a:r>
              <a:rPr lang="ru-RU" sz="2000" dirty="0" err="1" smtClean="0">
                <a:solidFill>
                  <a:srgbClr val="006600"/>
                </a:solidFill>
              </a:rPr>
              <a:t>анг</a:t>
            </a:r>
            <a:r>
              <a:rPr lang="ru-RU" sz="2000" dirty="0" smtClean="0">
                <a:solidFill>
                  <a:srgbClr val="006600"/>
                </a:solidFill>
              </a:rPr>
              <a:t>. версий и оформление 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solidFill>
                  <a:srgbClr val="006600"/>
                </a:solidFill>
              </a:rPr>
              <a:t> Контроль качества</a:t>
            </a:r>
            <a:r>
              <a:rPr lang="en-US" sz="2000" dirty="0" smtClean="0">
                <a:solidFill>
                  <a:srgbClr val="006600"/>
                </a:solidFill>
              </a:rPr>
              <a:t>. </a:t>
            </a:r>
            <a:r>
              <a:rPr lang="ru-RU" sz="2000" dirty="0" smtClean="0">
                <a:solidFill>
                  <a:srgbClr val="006600"/>
                </a:solidFill>
              </a:rPr>
              <a:t>«Премьера» на заседании МКУР (?) </a:t>
            </a:r>
            <a:endParaRPr lang="ru-RU" sz="2000" dirty="0">
              <a:solidFill>
                <a:srgbClr val="0066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051720" y="3652575"/>
            <a:ext cx="66967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000" dirty="0" smtClean="0">
                <a:solidFill>
                  <a:srgbClr val="006600"/>
                </a:solidFill>
              </a:rPr>
              <a:t> Подготовка окончательной версии текста и иллюстраций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solidFill>
                  <a:srgbClr val="006600"/>
                </a:solidFill>
              </a:rPr>
              <a:t> Презентация с основными фактами и выводами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95536" y="6309320"/>
            <a:ext cx="2806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Основной заказчик: </a:t>
            </a:r>
            <a:r>
              <a:rPr lang="ru-RU" b="1" dirty="0" smtClean="0"/>
              <a:t>ЮНЕП</a:t>
            </a:r>
            <a:endParaRPr lang="ru-RU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384021" y="6309320"/>
            <a:ext cx="3580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Технический исполнитель: сеть </a:t>
            </a:r>
            <a:r>
              <a:rPr lang="en-US" b="1" dirty="0" err="1" smtClean="0"/>
              <a:t>Zoi</a:t>
            </a:r>
            <a:endParaRPr lang="ru-RU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498830" y="6309320"/>
            <a:ext cx="1668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Куратор: </a:t>
            </a:r>
            <a:r>
              <a:rPr lang="ru-RU" b="1" dirty="0" smtClean="0"/>
              <a:t>МКУР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406</Words>
  <Application>Microsoft Office PowerPoint</Application>
  <PresentationFormat>On-screen Show (4:3)</PresentationFormat>
  <Paragraphs>68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Тема Office</vt:lpstr>
      <vt:lpstr>RWO Regional waste outlook for Central Asia Перспективы управления отходами в Центральной Азии</vt:lpstr>
      <vt:lpstr>PowerPoint Presentation</vt:lpstr>
      <vt:lpstr>PowerPoint Presentation</vt:lpstr>
      <vt:lpstr>PowerPoint Presentation</vt:lpstr>
    </vt:vector>
  </TitlesOfParts>
  <Company>RePack by SPecialiST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ALEKSEEVA</dc:creator>
  <cp:lastModifiedBy>ICTS-DK7</cp:lastModifiedBy>
  <cp:revision>55</cp:revision>
  <dcterms:created xsi:type="dcterms:W3CDTF">2015-11-24T06:04:34Z</dcterms:created>
  <dcterms:modified xsi:type="dcterms:W3CDTF">2016-05-24T06:26:14Z</dcterms:modified>
</cp:coreProperties>
</file>